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91" r:id="rId2"/>
    <p:sldId id="300" r:id="rId3"/>
    <p:sldId id="261" r:id="rId4"/>
    <p:sldId id="259" r:id="rId5"/>
    <p:sldId id="258" r:id="rId6"/>
    <p:sldId id="260" r:id="rId7"/>
    <p:sldId id="263" r:id="rId8"/>
    <p:sldId id="267" r:id="rId9"/>
    <p:sldId id="307" r:id="rId10"/>
    <p:sldId id="316" r:id="rId11"/>
    <p:sldId id="329" r:id="rId12"/>
    <p:sldId id="328" r:id="rId13"/>
    <p:sldId id="318" r:id="rId14"/>
    <p:sldId id="330" r:id="rId15"/>
    <p:sldId id="289" r:id="rId16"/>
    <p:sldId id="294" r:id="rId17"/>
    <p:sldId id="288" r:id="rId18"/>
    <p:sldId id="286" r:id="rId19"/>
    <p:sldId id="287" r:id="rId20"/>
    <p:sldId id="310" r:id="rId21"/>
    <p:sldId id="312" r:id="rId22"/>
    <p:sldId id="311" r:id="rId23"/>
    <p:sldId id="313" r:id="rId24"/>
    <p:sldId id="331" r:id="rId25"/>
    <p:sldId id="315" r:id="rId26"/>
    <p:sldId id="301" r:id="rId27"/>
    <p:sldId id="333" r:id="rId28"/>
    <p:sldId id="332" r:id="rId29"/>
    <p:sldId id="270" r:id="rId30"/>
    <p:sldId id="309" r:id="rId31"/>
    <p:sldId id="308" r:id="rId32"/>
    <p:sldId id="327" r:id="rId33"/>
    <p:sldId id="320" r:id="rId34"/>
    <p:sldId id="321" r:id="rId35"/>
    <p:sldId id="322" r:id="rId36"/>
    <p:sldId id="323" r:id="rId37"/>
    <p:sldId id="324" r:id="rId38"/>
    <p:sldId id="325" r:id="rId39"/>
    <p:sldId id="326" r:id="rId40"/>
    <p:sldId id="282" r:id="rId41"/>
    <p:sldId id="281" r:id="rId42"/>
    <p:sldId id="283" r:id="rId43"/>
    <p:sldId id="265" r:id="rId44"/>
    <p:sldId id="272" r:id="rId45"/>
    <p:sldId id="269" r:id="rId46"/>
    <p:sldId id="273" r:id="rId47"/>
    <p:sldId id="274" r:id="rId48"/>
    <p:sldId id="275" r:id="rId49"/>
    <p:sldId id="276" r:id="rId50"/>
    <p:sldId id="277" r:id="rId51"/>
    <p:sldId id="278" r:id="rId52"/>
    <p:sldId id="279" r:id="rId53"/>
    <p:sldId id="280" r:id="rId54"/>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32"/>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2022/1/11</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33</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39</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40</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45</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8</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9</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実験結果では，異種環境において一般的な割り振り方式であるラウンドロビンよりも本提案システムを利用する方が応答速度に関して速いことが確認できた．</a:t>
            </a:r>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このことから，</a:t>
            </a:r>
            <a:r>
              <a:rPr kumimoji="1" lang="ja-JP" altLang="en-US" sz="1200" kern="1200" dirty="0" smtClean="0">
                <a:solidFill>
                  <a:schemeClr val="tx1"/>
                </a:solidFill>
                <a:effectLst/>
                <a:latin typeface="+mn-lt"/>
                <a:ea typeface="+mn-ea"/>
                <a:cs typeface="+mn-cs"/>
              </a:rPr>
              <a:t>ラズベリーパイという安価な環境でも、</a:t>
            </a:r>
            <a:r>
              <a:rPr kumimoji="1" lang="ja-JP" altLang="ja-JP" sz="1200" kern="1200" dirty="0" smtClean="0">
                <a:solidFill>
                  <a:schemeClr val="tx1"/>
                </a:solidFill>
                <a:effectLst/>
                <a:latin typeface="+mn-lt"/>
                <a:ea typeface="+mn-ea"/>
                <a:cs typeface="+mn-cs"/>
              </a:rPr>
              <a:t>実験目的である「</a:t>
            </a:r>
            <a:r>
              <a:rPr kumimoji="1" lang="en-US" altLang="ja-JP" sz="1200" kern="1200" dirty="0" smtClean="0">
                <a:solidFill>
                  <a:schemeClr val="tx1"/>
                </a:solidFill>
                <a:effectLst/>
                <a:latin typeface="+mn-lt"/>
                <a:ea typeface="+mn-ea"/>
                <a:cs typeface="+mn-cs"/>
              </a:rPr>
              <a:t>Web</a:t>
            </a:r>
            <a:r>
              <a:rPr kumimoji="1" lang="ja-JP" altLang="ja-JP" sz="1200" kern="1200" dirty="0" smtClean="0">
                <a:solidFill>
                  <a:schemeClr val="tx1"/>
                </a:solidFill>
                <a:effectLst/>
                <a:latin typeface="+mn-lt"/>
                <a:ea typeface="+mn-ea"/>
                <a:cs typeface="+mn-cs"/>
              </a:rPr>
              <a:t>サーバの応答速度を考慮したロードバランサの実現」と「ロードバランサと</a:t>
            </a:r>
            <a:r>
              <a:rPr kumimoji="1" lang="en-US" altLang="ja-JP" sz="1200" kern="1200" dirty="0" smtClean="0">
                <a:solidFill>
                  <a:schemeClr val="tx1"/>
                </a:solidFill>
                <a:effectLst/>
                <a:latin typeface="+mn-lt"/>
                <a:ea typeface="+mn-ea"/>
                <a:cs typeface="+mn-cs"/>
              </a:rPr>
              <a:t>Web</a:t>
            </a:r>
            <a:r>
              <a:rPr kumimoji="1" lang="ja-JP" altLang="ja-JP" sz="1200" kern="1200" dirty="0" smtClean="0">
                <a:solidFill>
                  <a:schemeClr val="tx1"/>
                </a:solidFill>
                <a:effectLst/>
                <a:latin typeface="+mn-lt"/>
                <a:ea typeface="+mn-ea"/>
                <a:cs typeface="+mn-cs"/>
              </a:rPr>
              <a:t>サーバのボトルネック削減」を実現できており，</a:t>
            </a:r>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本システムの有用性を証明できたと考える．</a:t>
            </a:r>
            <a:endParaRPr lang="ja-JP" altLang="ja-JP" dirty="0" smtClean="0">
              <a:effectLst/>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24</a:t>
            </a:fld>
            <a:endParaRPr kumimoji="1" lang="ja-JP" altLang="en-US"/>
          </a:p>
        </p:txBody>
      </p:sp>
    </p:spTree>
    <p:extLst>
      <p:ext uri="{BB962C8B-B14F-4D97-AF65-F5344CB8AC3E}">
        <p14:creationId xmlns:p14="http://schemas.microsoft.com/office/powerpoint/2010/main" val="584063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26</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27</a:t>
            </a:fld>
            <a:endParaRPr kumimoji="1" lang="ja-JP" altLang="en-US"/>
          </a:p>
        </p:txBody>
      </p:sp>
    </p:spTree>
    <p:extLst>
      <p:ext uri="{BB962C8B-B14F-4D97-AF65-F5344CB8AC3E}">
        <p14:creationId xmlns:p14="http://schemas.microsoft.com/office/powerpoint/2010/main" val="186295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28</a:t>
            </a:fld>
            <a:endParaRPr kumimoji="1" lang="ja-JP" altLang="en-US"/>
          </a:p>
        </p:txBody>
      </p:sp>
    </p:spTree>
    <p:extLst>
      <p:ext uri="{BB962C8B-B14F-4D97-AF65-F5344CB8AC3E}">
        <p14:creationId xmlns:p14="http://schemas.microsoft.com/office/powerpoint/2010/main" val="278876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2022/1/11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2022/1/11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2022/1/11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2022/1/11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2022/1/11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2022/1/11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2022/1/11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2022/1/11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2022/1/11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2022/1/11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2022/1/11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2022/1/11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1421" y="1697863"/>
            <a:ext cx="8544222" cy="2387600"/>
          </a:xfrm>
        </p:spPr>
        <p:txBody>
          <a:bodyPr>
            <a:normAutofit fontScale="90000"/>
          </a:bodyPr>
          <a:lstStyle/>
          <a:p>
            <a:r>
              <a:rPr kumimoji="1" lang="ja-JP" altLang="en-US" dirty="0" smtClean="0"/>
              <a:t>異種</a:t>
            </a:r>
            <a:r>
              <a:rPr kumimoji="1" lang="en-US" altLang="ja-JP" dirty="0" smtClean="0"/>
              <a:t>Web</a:t>
            </a:r>
            <a:r>
              <a:rPr kumimoji="1" lang="ja-JP" altLang="en-US" dirty="0" smtClean="0"/>
              <a:t>サーバを対象とした応答速度に基づく</a:t>
            </a:r>
            <a:r>
              <a:rPr kumimoji="1" lang="en-US" altLang="ja-JP" dirty="0" smtClean="0"/>
              <a:t/>
            </a:r>
            <a:br>
              <a:rPr kumimoji="1" lang="en-US" altLang="ja-JP" dirty="0" smtClean="0"/>
            </a:br>
            <a:r>
              <a:rPr kumimoji="1" lang="ja-JP" altLang="en-US" dirty="0" smtClean="0"/>
              <a:t>ロードバランサの開発と評価</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en-US" altLang="ja-JP" dirty="0" smtClean="0"/>
              <a:t>[step:2]</a:t>
            </a:r>
            <a:r>
              <a:rPr kumimoji="1" lang="ja-JP" altLang="en-US" dirty="0" smtClean="0"/>
              <a:t>応答速度計測システム</a:t>
            </a:r>
            <a:endParaRPr kumimoji="1" lang="ja-JP" altLang="en-US" sz="5400" dirty="0"/>
          </a:p>
        </p:txBody>
      </p:sp>
      <p:sp>
        <p:nvSpPr>
          <p:cNvPr id="3" name="コンテンツ プレースホルダー 2"/>
          <p:cNvSpPr>
            <a:spLocks noGrp="1"/>
          </p:cNvSpPr>
          <p:nvPr>
            <p:ph idx="1"/>
          </p:nvPr>
        </p:nvSpPr>
        <p:spPr>
          <a:xfrm>
            <a:off x="628650" y="1825624"/>
            <a:ext cx="7886700" cy="3221864"/>
          </a:xfrm>
        </p:spPr>
        <p:txBody>
          <a:bodyPr>
            <a:noAutofit/>
          </a:bodyPr>
          <a:lstStyle/>
          <a:p>
            <a:r>
              <a:rPr lang="ja-JP" altLang="en-US" sz="3200" dirty="0"/>
              <a:t>計測機から各サーバにリクエストを送って要求が返って来るまでの時間を応答速度</a:t>
            </a:r>
            <a:r>
              <a:rPr lang="ja-JP" altLang="en-US" sz="3200" dirty="0" smtClean="0"/>
              <a:t>とする．</a:t>
            </a:r>
            <a:endParaRPr lang="en-US" altLang="ja-JP" sz="3200" dirty="0" smtClean="0"/>
          </a:p>
          <a:p>
            <a:r>
              <a:rPr lang="ja-JP" altLang="en-US" sz="3200" dirty="0" smtClean="0"/>
              <a:t>この処理を</a:t>
            </a:r>
            <a:r>
              <a:rPr lang="en-US" altLang="ja-JP" sz="3200" dirty="0" smtClean="0"/>
              <a:t>n</a:t>
            </a:r>
            <a:r>
              <a:rPr lang="ja-JP" altLang="en-US" sz="3200" dirty="0"/>
              <a:t>分に</a:t>
            </a:r>
            <a:r>
              <a:rPr lang="en-US" altLang="ja-JP" sz="3200" dirty="0"/>
              <a:t>1</a:t>
            </a:r>
            <a:r>
              <a:rPr lang="ja-JP" altLang="en-US" sz="3200" dirty="0"/>
              <a:t>回</a:t>
            </a:r>
            <a:r>
              <a:rPr lang="ja-JP" altLang="en-US" sz="3200" dirty="0" smtClean="0"/>
              <a:t>繰り返し得た情報</a:t>
            </a:r>
            <a:r>
              <a:rPr lang="ja-JP" altLang="en-US" sz="3200" dirty="0"/>
              <a:t>をテーブルへ保管し過去の応答速度のデータを抽出する際に利用する．</a:t>
            </a:r>
            <a:endParaRPr lang="ja-JP" altLang="ja-JP"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10</a:t>
            </a:fld>
            <a:endParaRPr lang="ja-JP" altLang="en-US" dirty="0"/>
          </a:p>
        </p:txBody>
      </p:sp>
    </p:spTree>
    <p:extLst>
      <p:ext uri="{BB962C8B-B14F-4D97-AF65-F5344CB8AC3E}">
        <p14:creationId xmlns:p14="http://schemas.microsoft.com/office/powerpoint/2010/main" val="192162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en-US" altLang="ja-JP" dirty="0" smtClean="0"/>
              <a:t>[step:3]</a:t>
            </a:r>
            <a:r>
              <a:rPr kumimoji="1" lang="ja-JP" altLang="en-US" dirty="0" smtClean="0"/>
              <a:t>評価付けシステム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89409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67294" cy="1325563"/>
          </a:xfrm>
        </p:spPr>
        <p:txBody>
          <a:bodyPr>
            <a:normAutofit/>
          </a:bodyPr>
          <a:lstStyle/>
          <a:p>
            <a:r>
              <a:rPr lang="en-US" altLang="ja-JP" dirty="0"/>
              <a:t>[</a:t>
            </a:r>
            <a:r>
              <a:rPr lang="en-US" altLang="ja-JP" dirty="0" smtClean="0"/>
              <a:t>step:4,5]</a:t>
            </a:r>
            <a:r>
              <a:rPr kumimoji="1" lang="ja-JP" altLang="en-US" dirty="0" smtClean="0"/>
              <a:t>重みづけと割り振り方法</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pic>
        <p:nvPicPr>
          <p:cNvPr id="6" name="図 5"/>
          <p:cNvPicPr>
            <a:picLocks noChangeAspect="1"/>
          </p:cNvPicPr>
          <p:nvPr/>
        </p:nvPicPr>
        <p:blipFill>
          <a:blip r:embed="rId3"/>
          <a:stretch>
            <a:fillRect/>
          </a:stretch>
        </p:blipFill>
        <p:spPr>
          <a:xfrm>
            <a:off x="130467" y="5287440"/>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solidFill>
                  <a:srgbClr val="FF0000"/>
                </a:solidFill>
              </a:rPr>
              <a:t>この</a:t>
            </a:r>
            <a:r>
              <a:rPr lang="ja-JP" altLang="ja-JP" dirty="0">
                <a:solidFill>
                  <a:srgbClr val="FF0000"/>
                </a:solidFill>
              </a:rPr>
              <a:t>割り振りは</a:t>
            </a:r>
            <a:r>
              <a:rPr lang="en-US" altLang="ja-JP" dirty="0">
                <a:solidFill>
                  <a:srgbClr val="FF0000"/>
                </a:solidFill>
              </a:rPr>
              <a:t>Nginx(</a:t>
            </a:r>
            <a:r>
              <a:rPr lang="ja-JP" altLang="ja-JP" dirty="0">
                <a:solidFill>
                  <a:srgbClr val="FF0000"/>
                </a:solidFill>
              </a:rPr>
              <a:t>エンジンエックス</a:t>
            </a:r>
            <a:r>
              <a:rPr lang="en-US" altLang="ja-JP" dirty="0">
                <a:solidFill>
                  <a:srgbClr val="FF0000"/>
                </a:solidFill>
              </a:rPr>
              <a:t>)</a:t>
            </a:r>
            <a:r>
              <a:rPr lang="ja-JP" altLang="ja-JP" dirty="0">
                <a:solidFill>
                  <a:srgbClr val="FF0000"/>
                </a:solidFill>
              </a:rPr>
              <a:t>という</a:t>
            </a:r>
            <a:r>
              <a:rPr lang="en-US" altLang="ja-JP" dirty="0">
                <a:solidFill>
                  <a:srgbClr val="FF0000"/>
                </a:solidFill>
              </a:rPr>
              <a:t>Web</a:t>
            </a:r>
            <a:r>
              <a:rPr lang="ja-JP" altLang="ja-JP" dirty="0">
                <a:solidFill>
                  <a:srgbClr val="FF0000"/>
                </a:solidFill>
              </a:rPr>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243585"/>
            <a:ext cx="8267319" cy="5477891"/>
          </a:xfrm>
        </p:spPr>
        <p:txBody>
          <a:bodyPr>
            <a:normAutofit/>
          </a:bodyPr>
          <a:lstStyle/>
          <a:p>
            <a:pPr marL="0" indent="0">
              <a:buNone/>
            </a:pPr>
            <a:endParaRPr lang="en-US" altLang="ja-JP" dirty="0"/>
          </a:p>
          <a:p>
            <a:r>
              <a:rPr lang="en-US" altLang="ja-JP" dirty="0"/>
              <a:t>Web</a:t>
            </a:r>
            <a:r>
              <a:rPr lang="ja-JP" altLang="ja-JP" dirty="0"/>
              <a:t>サーバで負荷分散するに</a:t>
            </a:r>
            <a:r>
              <a:rPr lang="ja-JP" altLang="ja-JP" dirty="0" smtClean="0"/>
              <a:t>はリバースプロキシ</a:t>
            </a:r>
            <a:r>
              <a:rPr lang="ja-JP" altLang="ja-JP" dirty="0"/>
              <a:t>が使われる</a:t>
            </a:r>
            <a:r>
              <a:rPr lang="ja-JP" altLang="ja-JP" dirty="0" smtClean="0"/>
              <a:t>．</a:t>
            </a:r>
            <a:r>
              <a:rPr lang="ja-JP" altLang="en-US" dirty="0" smtClean="0"/>
              <a:t>実装した</a:t>
            </a:r>
            <a:r>
              <a:rPr lang="ja-JP" altLang="ja-JP" dirty="0" smtClean="0"/>
              <a:t>プロトタイプ</a:t>
            </a:r>
            <a:r>
              <a:rPr lang="ja-JP" altLang="ja-JP" dirty="0"/>
              <a:t>では，リバースプロキシ導入のためにオープンソースの</a:t>
            </a:r>
            <a:r>
              <a:rPr lang="en-US" altLang="ja-JP" dirty="0"/>
              <a:t>Web</a:t>
            </a:r>
            <a:r>
              <a:rPr lang="ja-JP" altLang="ja-JP" dirty="0"/>
              <a:t>サーバである</a:t>
            </a:r>
            <a:r>
              <a:rPr lang="en-US" altLang="ja-JP" dirty="0"/>
              <a:t>NGINX(</a:t>
            </a:r>
            <a:r>
              <a:rPr lang="ja-JP" altLang="ja-JP" dirty="0"/>
              <a:t>エンジンエックス</a:t>
            </a:r>
            <a:r>
              <a:rPr lang="en-US" altLang="ja-JP" dirty="0"/>
              <a:t>)</a:t>
            </a:r>
            <a:r>
              <a:rPr lang="ja-JP" altLang="ja-JP" dirty="0"/>
              <a:t>を用いた</a:t>
            </a:r>
            <a:r>
              <a:rPr lang="ja-JP" altLang="ja-JP" dirty="0" smtClean="0"/>
              <a:t>．</a:t>
            </a:r>
            <a:endParaRPr lang="en-US" altLang="ja-JP" dirty="0" smtClean="0"/>
          </a:p>
          <a:p>
            <a:endParaRPr lang="en-US" altLang="ja-JP" dirty="0"/>
          </a:p>
          <a:p>
            <a:r>
              <a:rPr lang="en-US" altLang="ja-JP" dirty="0"/>
              <a:t>NGINX</a:t>
            </a:r>
            <a:r>
              <a:rPr lang="ja-JP" altLang="ja-JP" dirty="0"/>
              <a:t>の設定ファイルを動的に更新し，再読み込みするように設計した．これにより，再起動により稼働率を落とすことなく，応答速度に応じた負荷分散の重みを動的にロードバランサに反映することができる</a:t>
            </a:r>
            <a:r>
              <a:rPr lang="ja-JP" altLang="ja-JP" dirty="0" smtClean="0"/>
              <a:t>．</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spTree>
    <p:extLst>
      <p:ext uri="{BB962C8B-B14F-4D97-AF65-F5344CB8AC3E}">
        <p14:creationId xmlns:p14="http://schemas.microsoft.com/office/powerpoint/2010/main" val="215765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a:t>
            </a:r>
            <a:r>
              <a:rPr lang="ja-JP" altLang="en-US" sz="2400" dirty="0" smtClean="0">
                <a:solidFill>
                  <a:schemeClr val="dk1"/>
                </a:solidFill>
              </a:rPr>
              <a:t>終了</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a:t>
            </a:r>
            <a:r>
              <a:rPr lang="ja-JP" altLang="ja-JP" sz="2400" dirty="0" smtClean="0">
                <a:latin typeface="ＭＳ Ｐゴシック" panose="020B0600070205080204" pitchFamily="50" charset="-128"/>
              </a:rPr>
              <a:t>する</a:t>
            </a:r>
            <a:r>
              <a:rPr lang="ja-JP" altLang="en-US" sz="2400" dirty="0" smtClean="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smtClean="0">
                <a:latin typeface="ＭＳ Ｐゴシック" panose="020B0600070205080204" pitchFamily="50" charset="-128"/>
              </a:rPr>
              <a:t>のコンフィグ書き換えを利用している為である．</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smtClean="0"/>
              <a:t>SEO(Search </a:t>
            </a:r>
            <a:r>
              <a:rPr lang="en-US" altLang="ja-JP"/>
              <a:t>Engine Optimization)</a:t>
            </a:r>
            <a:r>
              <a:rPr lang="ja-JP" altLang="ja-JP" dirty="0" smtClean="0"/>
              <a:t>の</a:t>
            </a:r>
            <a:r>
              <a:rPr lang="ja-JP" altLang="ja-JP" dirty="0"/>
              <a:t>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実験結果の比較</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4" name="テキスト ボックス 13"/>
          <p:cNvSpPr txBox="1"/>
          <p:nvPr/>
        </p:nvSpPr>
        <p:spPr>
          <a:xfrm>
            <a:off x="6348222" y="1213635"/>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859657274"/>
              </p:ext>
            </p:extLst>
          </p:nvPr>
        </p:nvGraphicFramePr>
        <p:xfrm>
          <a:off x="-502920" y="2539198"/>
          <a:ext cx="10280142" cy="1221076"/>
        </p:xfrm>
        <a:graphic>
          <a:graphicData uri="http://schemas.openxmlformats.org/presentationml/2006/ole">
            <mc:AlternateContent xmlns:mc="http://schemas.openxmlformats.org/markup-compatibility/2006">
              <mc:Choice xmlns:v="urn:schemas-microsoft-com:vml" Requires="v">
                <p:oleObj spid="_x0000_s1032" name="文書" r:id="rId4" imgW="5934096" imgH="704305" progId="Word.Document.12">
                  <p:embed/>
                </p:oleObj>
              </mc:Choice>
              <mc:Fallback>
                <p:oleObj name="文書" r:id="rId4" imgW="5934096" imgH="704305" progId="Word.Document.12">
                  <p:embed/>
                  <p:pic>
                    <p:nvPicPr>
                      <p:cNvPr id="0" name=""/>
                      <p:cNvPicPr/>
                      <p:nvPr/>
                    </p:nvPicPr>
                    <p:blipFill>
                      <a:blip r:embed="rId5"/>
                      <a:stretch>
                        <a:fillRect/>
                      </a:stretch>
                    </p:blipFill>
                    <p:spPr>
                      <a:xfrm>
                        <a:off x="-502920" y="2539198"/>
                        <a:ext cx="10280142" cy="1221076"/>
                      </a:xfrm>
                      <a:prstGeom prst="rect">
                        <a:avLst/>
                      </a:prstGeom>
                    </p:spPr>
                  </p:pic>
                </p:oleObj>
              </mc:Fallback>
            </mc:AlternateContent>
          </a:graphicData>
        </a:graphic>
      </p:graphicFrame>
      <p:pic>
        <p:nvPicPr>
          <p:cNvPr id="9" name="図 8"/>
          <p:cNvPicPr>
            <a:picLocks noChangeAspect="1"/>
          </p:cNvPicPr>
          <p:nvPr/>
        </p:nvPicPr>
        <p:blipFill>
          <a:blip r:embed="rId6"/>
          <a:stretch>
            <a:fillRect/>
          </a:stretch>
        </p:blipFill>
        <p:spPr>
          <a:xfrm>
            <a:off x="292989" y="3891331"/>
            <a:ext cx="4354830" cy="1166981"/>
          </a:xfrm>
          <a:prstGeom prst="rect">
            <a:avLst/>
          </a:prstGeom>
        </p:spPr>
      </p:pic>
      <p:pic>
        <p:nvPicPr>
          <p:cNvPr id="12" name="図 11"/>
          <p:cNvPicPr>
            <a:picLocks noChangeAspect="1"/>
          </p:cNvPicPr>
          <p:nvPr/>
        </p:nvPicPr>
        <p:blipFill>
          <a:blip r:embed="rId7"/>
          <a:stretch>
            <a:fillRect/>
          </a:stretch>
        </p:blipFill>
        <p:spPr>
          <a:xfrm>
            <a:off x="4647819" y="3895242"/>
            <a:ext cx="3867531" cy="1097016"/>
          </a:xfrm>
          <a:prstGeom prst="rect">
            <a:avLst/>
          </a:prstGeom>
        </p:spPr>
      </p:pic>
    </p:spTree>
    <p:extLst>
      <p:ext uri="{BB962C8B-B14F-4D97-AF65-F5344CB8AC3E}">
        <p14:creationId xmlns:p14="http://schemas.microsoft.com/office/powerpoint/2010/main" val="387965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ja-JP" altLang="ja-JP" dirty="0"/>
              <a:t>本提案システム</a:t>
            </a:r>
            <a:r>
              <a:rPr lang="ja-JP" altLang="ja-JP" dirty="0" smtClean="0"/>
              <a:t>は</a:t>
            </a:r>
            <a:r>
              <a:rPr lang="en-US" altLang="ja-JP" dirty="0" err="1"/>
              <a:t>nginx</a:t>
            </a:r>
            <a:r>
              <a:rPr lang="ja-JP" altLang="en-US" dirty="0"/>
              <a:t>の設定ファイルを書き換える仕組みなので再現しやすい</a:t>
            </a:r>
            <a:r>
              <a:rPr lang="ja-JP" altLang="en-US" dirty="0" smtClean="0"/>
              <a:t>．</a:t>
            </a:r>
            <a:endParaRPr lang="en-US" altLang="ja-JP" dirty="0"/>
          </a:p>
          <a:p>
            <a:r>
              <a:rPr lang="ja-JP" altLang="ja-JP" dirty="0" smtClean="0"/>
              <a:t>現状</a:t>
            </a:r>
            <a:r>
              <a:rPr lang="ja-JP" altLang="ja-JP" dirty="0"/>
              <a:t>，利用する環境ごとに細かく設定を書き直す必要があり</a:t>
            </a:r>
            <a:r>
              <a:rPr lang="ja-JP" altLang="ja-JP" dirty="0" smtClean="0"/>
              <a:t>， </a:t>
            </a:r>
            <a:r>
              <a:rPr lang="ja-JP" altLang="ja-JP" dirty="0"/>
              <a:t>こうした設定を自動で適応処理することが出来れば，個人でも気軽に安価な負荷分散が出来ると考える．提案システムの更なる改善と構築が望まれる． </a:t>
            </a:r>
          </a:p>
          <a:p>
            <a:r>
              <a:rPr lang="ja-JP" altLang="ja-JP" dirty="0"/>
              <a:t>電気やガス水道などと同じく</a:t>
            </a:r>
            <a:r>
              <a:rPr lang="en-US" altLang="ja-JP" dirty="0"/>
              <a:t>Web</a:t>
            </a:r>
            <a:r>
              <a:rPr lang="ja-JP" altLang="ja-JP" dirty="0"/>
              <a:t>サイトも重要なライフラインになりつつあるので，本システムが安価な導入コストで，負荷に強く表示速度が速い</a:t>
            </a:r>
            <a:r>
              <a:rPr lang="en-US" altLang="ja-JP" dirty="0"/>
              <a:t>Web</a:t>
            </a:r>
            <a:r>
              <a:rPr lang="ja-JP" altLang="ja-JP" dirty="0"/>
              <a:t>サイト作りに貢献できることを期待している．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8066" y="72518"/>
            <a:ext cx="7886700" cy="1325563"/>
          </a:xfrm>
        </p:spPr>
        <p:txBody>
          <a:bodyPr/>
          <a:lstStyle/>
          <a:p>
            <a:r>
              <a:rPr kumimoji="1" lang="ja-JP" altLang="en-US" dirty="0" smtClean="0"/>
              <a:t>参考文献</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pic>
        <p:nvPicPr>
          <p:cNvPr id="5" name="図 4"/>
          <p:cNvPicPr>
            <a:picLocks noChangeAspect="1"/>
          </p:cNvPicPr>
          <p:nvPr/>
        </p:nvPicPr>
        <p:blipFill>
          <a:blip r:embed="rId3"/>
          <a:stretch>
            <a:fillRect/>
          </a:stretch>
        </p:blipFill>
        <p:spPr>
          <a:xfrm>
            <a:off x="442912" y="1044576"/>
            <a:ext cx="8258175" cy="5676900"/>
          </a:xfrm>
          <a:prstGeom prst="rect">
            <a:avLst/>
          </a:prstGeom>
        </p:spPr>
      </p:pic>
    </p:spTree>
    <p:extLst>
      <p:ext uri="{BB962C8B-B14F-4D97-AF65-F5344CB8AC3E}">
        <p14:creationId xmlns:p14="http://schemas.microsoft.com/office/powerpoint/2010/main" val="66408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1354858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a:bodyPr>
          <a:lstStyle/>
          <a:p>
            <a:pPr marL="0" indent="0">
              <a:buNone/>
            </a:pPr>
            <a:r>
              <a:rPr lang="en-US" altLang="ja-JP" b="1" u="sng" dirty="0" smtClean="0"/>
              <a:t>Raspberry Pi OS </a:t>
            </a:r>
            <a:r>
              <a:rPr lang="ja-JP" altLang="en-US" b="1" u="sng" dirty="0" smtClean="0"/>
              <a:t>インストール</a:t>
            </a:r>
            <a:endParaRPr lang="en-US" altLang="ja-JP" b="1" u="sng" dirty="0" smtClean="0"/>
          </a:p>
          <a:p>
            <a:pPr marL="0" indent="0">
              <a:buNone/>
            </a:pPr>
            <a:r>
              <a:rPr lang="en-US" altLang="ja-JP" dirty="0" smtClean="0"/>
              <a:t>[Raspberry 2021] </a:t>
            </a:r>
            <a:r>
              <a:rPr lang="en-US" altLang="ja-JP" dirty="0"/>
              <a:t>https://www.raspberrypi.com/software/</a:t>
            </a:r>
            <a:r>
              <a:rPr lang="ja-JP" altLang="en-US" dirty="0"/>
              <a:t>（</a:t>
            </a:r>
            <a:r>
              <a:rPr lang="en-US" altLang="ja-JP" dirty="0"/>
              <a:t>2021/11/03</a:t>
            </a:r>
            <a:r>
              <a:rPr lang="ja-JP" altLang="en-US" dirty="0" smtClean="0"/>
              <a:t>）</a:t>
            </a:r>
            <a:endParaRPr lang="en-US" altLang="ja-JP" dirty="0" smtClean="0"/>
          </a:p>
          <a:p>
            <a:pPr marL="0" indent="0">
              <a:buNone/>
            </a:pPr>
            <a:r>
              <a:rPr lang="en-US" altLang="ja-JP" b="1" u="sng" dirty="0" smtClean="0"/>
              <a:t>Anaconda</a:t>
            </a:r>
            <a:r>
              <a:rPr lang="ja-JP" altLang="en-US" b="1" u="sng" dirty="0" err="1" smtClean="0"/>
              <a:t>、</a:t>
            </a:r>
            <a:r>
              <a:rPr lang="en-US" altLang="ja-JP" b="1" u="sng" dirty="0" smtClean="0"/>
              <a:t>Python</a:t>
            </a:r>
            <a:r>
              <a:rPr lang="ja-JP" altLang="en-US" b="1" u="sng" dirty="0" smtClean="0"/>
              <a:t>開発環境の構築</a:t>
            </a:r>
            <a:endParaRPr lang="en-US" altLang="ja-JP" b="1" u="sng" dirty="0" smtClean="0">
              <a:latin typeface="ＭＳ Ｐゴシック" panose="020B0600070205080204" pitchFamily="50" charset="-128"/>
            </a:endParaRPr>
          </a:p>
          <a:p>
            <a:pPr marL="0" indent="0">
              <a:buNone/>
            </a:pPr>
            <a:r>
              <a:rPr lang="en-US" altLang="ja-JP" dirty="0">
                <a:latin typeface="ＭＳ Ｐゴシック" panose="020B0600070205080204" pitchFamily="50" charset="-128"/>
              </a:rPr>
              <a:t>[Anaconda </a:t>
            </a:r>
            <a:r>
              <a:rPr lang="en-US" altLang="ja-JP" dirty="0" smtClean="0">
                <a:latin typeface="ＭＳ Ｐゴシック" panose="020B0600070205080204" pitchFamily="50" charset="-128"/>
              </a:rPr>
              <a:t>2014] </a:t>
            </a:r>
            <a:r>
              <a:rPr lang="en-US" altLang="ja-JP" dirty="0"/>
              <a:t>https://www.anaconda.com/products/individual</a:t>
            </a:r>
            <a:r>
              <a:rPr lang="ja-JP" altLang="ja-JP" dirty="0"/>
              <a:t>（</a:t>
            </a:r>
            <a:r>
              <a:rPr lang="en-US" altLang="ja-JP" dirty="0"/>
              <a:t>2021/11/13</a:t>
            </a:r>
            <a:r>
              <a:rPr lang="ja-JP" altLang="ja-JP" dirty="0"/>
              <a:t>） </a:t>
            </a:r>
            <a:endParaRPr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718718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29</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36099"/>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157451"/>
            <a:ext cx="8166434" cy="5503111"/>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r>
              <a:rPr lang="en-US" altLang="ja-JP" sz="2000" dirty="0" smtClean="0">
                <a:latin typeface="ＭＳ Ｐゴシック" panose="020B0600070205080204" pitchFamily="50" charset="-128"/>
              </a:rPr>
              <a:t>)</a:t>
            </a:r>
          </a:p>
          <a:p>
            <a:pPr marL="0" indent="0">
              <a:lnSpc>
                <a:spcPct val="100000"/>
              </a:lnSpc>
              <a:buNone/>
            </a:pPr>
            <a:r>
              <a:rPr lang="en-US" altLang="ja-JP" sz="2000" dirty="0" smtClean="0">
                <a:latin typeface="ＭＳ Ｐゴシック" panose="020B0600070205080204" pitchFamily="50" charset="-128"/>
              </a:rPr>
              <a:t>[Paul 2014]</a:t>
            </a:r>
            <a:r>
              <a:rPr lang="ja-JP" altLang="en-US" sz="2000" dirty="0" smtClean="0">
                <a:latin typeface="ＭＳ Ｐゴシック" panose="020B0600070205080204" pitchFamily="50" charset="-128"/>
              </a:rPr>
              <a:t>反応</a:t>
            </a:r>
            <a:r>
              <a:rPr lang="ja-JP" altLang="en-US" sz="2000" dirty="0">
                <a:latin typeface="ＭＳ Ｐゴシック" panose="020B0600070205080204" pitchFamily="50" charset="-128"/>
              </a:rPr>
              <a:t>時間の遅延</a:t>
            </a:r>
            <a:r>
              <a:rPr lang="ja-JP" altLang="en-US" sz="2000" dirty="0" smtClean="0">
                <a:latin typeface="ＭＳ Ｐゴシック" panose="020B0600070205080204" pitchFamily="50" charset="-128"/>
              </a:rPr>
              <a:t>とそれ</a:t>
            </a:r>
            <a:r>
              <a:rPr lang="ja-JP" altLang="en-US" sz="2000" dirty="0">
                <a:latin typeface="ＭＳ Ｐゴシック" panose="020B0600070205080204" pitchFamily="50" charset="-128"/>
              </a:rPr>
              <a:t>に対するユーザの</a:t>
            </a:r>
            <a:r>
              <a:rPr lang="ja-JP" altLang="en-US" sz="2000" dirty="0" smtClean="0">
                <a:latin typeface="ＭＳ Ｐゴシック" panose="020B0600070205080204" pitchFamily="50" charset="-128"/>
              </a:rPr>
              <a:t>反応</a:t>
            </a:r>
            <a:r>
              <a:rPr lang="en-US" altLang="ja-JP" sz="2000" dirty="0">
                <a:latin typeface="ＭＳ Ｐゴシック" panose="020B0600070205080204" pitchFamily="50" charset="-128"/>
              </a:rPr>
              <a:t/>
            </a:r>
            <a:br>
              <a:rPr lang="en-US" altLang="ja-JP" sz="2000" dirty="0">
                <a:latin typeface="ＭＳ Ｐゴシック" panose="020B0600070205080204" pitchFamily="50" charset="-128"/>
              </a:rPr>
            </a:br>
            <a:r>
              <a:rPr lang="en-US" altLang="ja-JP" sz="2000" dirty="0" smtClean="0">
                <a:latin typeface="ＭＳ Ｐゴシック" panose="020B0600070205080204" pitchFamily="50" charset="-128"/>
              </a:rPr>
              <a:t>Paul </a:t>
            </a:r>
            <a:r>
              <a:rPr lang="en-US" altLang="ja-JP" sz="2000" dirty="0" err="1" smtClean="0">
                <a:latin typeface="ＭＳ Ｐゴシック" panose="020B0600070205080204" pitchFamily="50" charset="-128"/>
              </a:rPr>
              <a:t>Kinlan</a:t>
            </a:r>
            <a:r>
              <a:rPr lang="en-US" altLang="ja-JP" sz="2000" dirty="0" smtClean="0">
                <a:latin typeface="ＭＳ Ｐゴシック" panose="020B0600070205080204" pitchFamily="50" charset="-128"/>
              </a:rPr>
              <a:t>. What </a:t>
            </a:r>
            <a:r>
              <a:rPr lang="en-US" altLang="ja-JP" sz="2000" dirty="0">
                <a:latin typeface="ＭＳ Ｐゴシック" panose="020B0600070205080204" pitchFamily="50" charset="-128"/>
              </a:rPr>
              <a:t>do people want from a news experience? (2014-12-8</a:t>
            </a:r>
            <a:r>
              <a:rPr lang="en-US" altLang="ja-JP" sz="2000" dirty="0" smtClean="0">
                <a:latin typeface="ＭＳ Ｐゴシック" panose="020B0600070205080204" pitchFamily="50" charset="-128"/>
              </a:rPr>
              <a:t>)</a:t>
            </a:r>
            <a:endParaRPr lang="en-US" altLang="ja-JP" sz="2400" u="sng" dirty="0" smtClean="0">
              <a:latin typeface="ＭＳ Ｐゴシック" panose="020B0600070205080204" pitchFamily="50" charset="-128"/>
            </a:endParaRPr>
          </a:p>
          <a:p>
            <a:pPr marL="0" indent="0">
              <a:lnSpc>
                <a:spcPct val="100000"/>
              </a:lnSpc>
              <a:buNone/>
            </a:pPr>
            <a:r>
              <a:rPr lang="en-US" altLang="ja-JP" sz="2400" b="1" u="sng" dirty="0" smtClean="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33</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7497" y="411796"/>
            <a:ext cx="7886700" cy="1325563"/>
          </a:xfrm>
        </p:spPr>
        <p:txBody>
          <a:bodyPr/>
          <a:lstStyle/>
          <a:p>
            <a:r>
              <a:rPr kumimoji="1" lang="ja-JP" altLang="en-US" dirty="0"/>
              <a:t>研究動機</a:t>
            </a:r>
          </a:p>
        </p:txBody>
      </p:sp>
      <p:sp>
        <p:nvSpPr>
          <p:cNvPr id="3" name="コンテンツ プレースホルダー 2"/>
          <p:cNvSpPr>
            <a:spLocks noGrp="1"/>
          </p:cNvSpPr>
          <p:nvPr>
            <p:ph idx="1"/>
          </p:nvPr>
        </p:nvSpPr>
        <p:spPr>
          <a:xfrm>
            <a:off x="466345" y="1581911"/>
            <a:ext cx="8247888" cy="5139565"/>
          </a:xfrm>
        </p:spPr>
        <p:txBody>
          <a:bodyPr>
            <a:noAutofit/>
          </a:bodyPr>
          <a:lstStyle/>
          <a:p>
            <a:pPr>
              <a:lnSpc>
                <a:spcPct val="120000"/>
              </a:lnSpc>
            </a:pPr>
            <a:r>
              <a:rPr lang="ja-JP" altLang="en-US" sz="2600" dirty="0" smtClean="0"/>
              <a:t>ロードバランサは</a:t>
            </a:r>
            <a:r>
              <a:rPr lang="ja-JP" altLang="en-US" dirty="0"/>
              <a:t>均等に割り振る方式</a:t>
            </a:r>
            <a:r>
              <a:rPr lang="ja-JP" altLang="en-US" sz="2600" dirty="0" smtClean="0"/>
              <a:t>が</a:t>
            </a:r>
            <a:r>
              <a:rPr lang="ja-JP" altLang="en-US" sz="2600" dirty="0"/>
              <a:t>頻繫に利用されている．しかし，この方法では，応答速度が</a:t>
            </a:r>
            <a:r>
              <a:rPr lang="ja-JP" altLang="en-US" sz="2600" dirty="0" smtClean="0"/>
              <a:t>遅いサーバ</a:t>
            </a:r>
            <a:r>
              <a:rPr lang="ja-JP" altLang="en-US" sz="2600" dirty="0"/>
              <a:t>につないでしまうと返って</a:t>
            </a:r>
            <a:r>
              <a:rPr lang="en-US" altLang="ja-JP" sz="2600" dirty="0" smtClean="0"/>
              <a:t>Web</a:t>
            </a:r>
            <a:r>
              <a:rPr lang="ja-JP" altLang="en-US" sz="2600" dirty="0" smtClean="0"/>
              <a:t>の</a:t>
            </a:r>
            <a:r>
              <a:rPr lang="ja-JP" altLang="en-US" sz="2600" dirty="0"/>
              <a:t>表示速度が落ちてしまう</a:t>
            </a:r>
            <a:r>
              <a:rPr lang="ja-JP" altLang="en-US" sz="2600" dirty="0" smtClean="0"/>
              <a:t>．</a:t>
            </a:r>
          </a:p>
          <a:p>
            <a:pPr>
              <a:lnSpc>
                <a:spcPct val="120000"/>
              </a:lnSpc>
            </a:pPr>
            <a:r>
              <a:rPr lang="ja-JP" altLang="en-US" sz="2600" dirty="0" smtClean="0"/>
              <a:t>負荷</a:t>
            </a:r>
            <a:r>
              <a:rPr lang="ja-JP" altLang="en-US" sz="2600" dirty="0"/>
              <a:t>分散をしたいが，同一で高性能なサーバを揃えるのが難しい</a:t>
            </a:r>
            <a:r>
              <a:rPr lang="ja-JP" altLang="en-US" sz="2600" dirty="0" smtClean="0"/>
              <a:t>個人や中小企業を</a:t>
            </a:r>
            <a:r>
              <a:rPr lang="ja-JP" altLang="en-US" sz="2600" dirty="0"/>
              <a:t>対象に，応答速度を考慮した割り振りをする</a:t>
            </a:r>
            <a:r>
              <a:rPr lang="ja-JP" altLang="en-US" sz="2600" dirty="0" smtClean="0"/>
              <a:t>ロードバランサを</a:t>
            </a:r>
            <a:r>
              <a:rPr lang="ja-JP" altLang="en-US" sz="2600" dirty="0"/>
              <a:t>作成することで，ネットワークの</a:t>
            </a:r>
            <a:r>
              <a:rPr lang="ja-JP" altLang="en-US" sz="2600" dirty="0" smtClean="0"/>
              <a:t>ボトルネック削減</a:t>
            </a:r>
            <a:r>
              <a:rPr lang="ja-JP" altLang="en-US" sz="2600" dirty="0"/>
              <a:t>，サイトの稼働率や検索結果の順位を</a:t>
            </a:r>
            <a:r>
              <a:rPr lang="ja-JP" altLang="en-US" sz="2600" dirty="0" smtClean="0"/>
              <a:t>向上を安価に済ませることが出来ないと考えた．</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41</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44</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47</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48</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49</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lnSpcReduction="20000"/>
          </a:bodyPr>
          <a:lstStyle/>
          <a:p>
            <a:pPr algn="just">
              <a:lnSpc>
                <a:spcPct val="120000"/>
              </a:lnSpc>
            </a:pPr>
            <a:r>
              <a:rPr lang="ja-JP" altLang="en-US" dirty="0"/>
              <a:t>既存技術では</a:t>
            </a:r>
            <a:r>
              <a:rPr lang="ja-JP" altLang="en-US" dirty="0" smtClean="0"/>
              <a:t>，導入</a:t>
            </a:r>
            <a:r>
              <a:rPr lang="ja-JP" altLang="en-US" dirty="0"/>
              <a:t>の</a:t>
            </a:r>
            <a:r>
              <a:rPr lang="ja-JP" altLang="en-US" dirty="0" smtClean="0"/>
              <a:t>しやすさ、コストの安さから異種</a:t>
            </a:r>
            <a:r>
              <a:rPr lang="ja-JP" altLang="en-US" dirty="0"/>
              <a:t>環境において</a:t>
            </a:r>
            <a:r>
              <a:rPr lang="ja-JP" altLang="en-US" dirty="0" smtClean="0"/>
              <a:t>も</a:t>
            </a:r>
            <a:r>
              <a:rPr lang="ja-JP" altLang="en-US" dirty="0"/>
              <a:t>均等</a:t>
            </a:r>
            <a:r>
              <a:rPr lang="ja-JP" altLang="en-US" dirty="0" smtClean="0"/>
              <a:t>に割り振る</a:t>
            </a:r>
            <a:r>
              <a:rPr lang="ja-JP" altLang="en-US" dirty="0"/>
              <a:t>「ラウンドロビン」方式が頻繁に利用</a:t>
            </a:r>
            <a:r>
              <a:rPr lang="ja-JP" altLang="en-US" dirty="0" smtClean="0"/>
              <a:t>されている．</a:t>
            </a:r>
            <a:endParaRPr lang="ja-JP" altLang="en-US" dirty="0"/>
          </a:p>
          <a:p>
            <a:pPr algn="just">
              <a:lnSpc>
                <a:spcPct val="120000"/>
              </a:lnSpc>
            </a:pPr>
            <a:r>
              <a:rPr lang="ja-JP" altLang="en-US" dirty="0"/>
              <a:t>サーバ間の性能や通信装置の性能にバラつきがある場合，応答速度が一定とは限らない．単純に空いているサーバへ割り振るだけではなく</a:t>
            </a:r>
            <a:r>
              <a:rPr lang="ja-JP" altLang="en-US" dirty="0" smtClean="0"/>
              <a:t>，応答</a:t>
            </a:r>
            <a:r>
              <a:rPr lang="ja-JP" altLang="en-US" dirty="0"/>
              <a:t>速度も加味してロードバランスを行う必要がある</a:t>
            </a:r>
            <a:r>
              <a:rPr lang="ja-JP" altLang="en-US" dirty="0" smtClean="0"/>
              <a:t>．</a:t>
            </a:r>
            <a:endParaRPr lang="en-US" altLang="ja-JP" dirty="0" smtClean="0"/>
          </a:p>
          <a:p>
            <a:pPr algn="just">
              <a:lnSpc>
                <a:spcPct val="120000"/>
              </a:lnSpc>
            </a:pPr>
            <a:r>
              <a:rPr lang="ja-JP" altLang="ja-JP" dirty="0"/>
              <a:t>ロードバランサの導入コストを抑えるために，安価で現行システムに導入でき，</a:t>
            </a:r>
            <a:r>
              <a:rPr lang="en-US" altLang="ja-JP" dirty="0"/>
              <a:t>Web</a:t>
            </a:r>
            <a:r>
              <a:rPr lang="ja-JP" altLang="ja-JP" dirty="0"/>
              <a:t>の負荷分散に詳しくないユーザでも導入できる実装方法が求められる．</a:t>
            </a:r>
          </a:p>
          <a:p>
            <a:pPr algn="just">
              <a:lnSpc>
                <a:spcPct val="120000"/>
              </a:lnSpc>
            </a:pPr>
            <a:endParaRPr lang="en-US" altLang="ja-JP" dirty="0" smtClean="0"/>
          </a:p>
          <a:p>
            <a:pPr algn="just">
              <a:lnSpc>
                <a:spcPct val="120000"/>
              </a:lnSpc>
            </a:pPr>
            <a:endParaRPr lang="en-US" altLang="ja-JP" dirty="0" smtClean="0"/>
          </a:p>
          <a:p>
            <a:pPr algn="just">
              <a:lnSpc>
                <a:spcPct val="120000"/>
              </a:lnSpc>
            </a:pP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50</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582548"/>
            <a:ext cx="7942791" cy="4370196"/>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a:t>
            </a:r>
            <a:r>
              <a:rPr lang="ja-JP" altLang="en-US" dirty="0" smtClean="0"/>
              <a:t>，応答速度によってサーバの割り振り先を決めるアルゴリズムの提案．</a:t>
            </a:r>
            <a:endParaRPr lang="en-US" altLang="ja-JP" dirty="0" smtClean="0"/>
          </a:p>
          <a:p>
            <a:r>
              <a:rPr lang="ja-JP" altLang="en-US" dirty="0" smtClean="0"/>
              <a:t>サーバを監視し評価するシステムの設計と開発．</a:t>
            </a:r>
            <a:endParaRPr lang="en-US" altLang="ja-JP" dirty="0" smtClean="0"/>
          </a:p>
          <a:p>
            <a:r>
              <a:rPr lang="ja-JP" altLang="en-US" dirty="0" smtClean="0"/>
              <a:t>上記を用いた応答速度を考慮したロードバランサの設計と開発．</a:t>
            </a:r>
            <a:r>
              <a:rPr lang="ja-JP" altLang="ja-JP" dirty="0" smtClean="0"/>
              <a:t>安価で現行システムに導入</a:t>
            </a:r>
            <a:r>
              <a:rPr lang="ja-JP" altLang="en-US" dirty="0" smtClean="0"/>
              <a:t>しやすい</a:t>
            </a:r>
            <a:r>
              <a:rPr lang="ja-JP" altLang="ja-JP" dirty="0" smtClean="0"/>
              <a:t>，システ</a:t>
            </a:r>
            <a:r>
              <a:rPr lang="ja-JP" altLang="en-US" dirty="0" smtClean="0"/>
              <a:t>ムで</a:t>
            </a:r>
            <a:r>
              <a:rPr lang="ja-JP" altLang="ja-JP" dirty="0" smtClean="0"/>
              <a:t>課題の解決</a:t>
            </a:r>
            <a:r>
              <a:rPr lang="ja-JP" altLang="en-US" dirty="0" smtClean="0"/>
              <a:t>にアプローチする．</a:t>
            </a:r>
            <a:endParaRPr lang="en-US" altLang="ja-JP" dirty="0" smtClean="0"/>
          </a:p>
          <a:p>
            <a:r>
              <a:rPr lang="ja-JP" altLang="en-US" dirty="0" smtClean="0"/>
              <a:t>実験</a:t>
            </a:r>
            <a:r>
              <a:rPr lang="ja-JP" altLang="en-US" dirty="0"/>
              <a:t>による実現可能性の</a:t>
            </a:r>
            <a:r>
              <a:rPr lang="ja-JP" altLang="en-US" dirty="0" smtClean="0"/>
              <a:t>評価</a:t>
            </a:r>
            <a:endParaRPr lang="ja-JP" altLang="en-US" dirty="0"/>
          </a:p>
          <a:p>
            <a:r>
              <a:rPr lang="ja-JP" altLang="en-US" dirty="0" smtClean="0"/>
              <a:t>ロードバランサ</a:t>
            </a:r>
            <a:r>
              <a:rPr lang="ja-JP" altLang="en-US" dirty="0"/>
              <a:t>と</a:t>
            </a:r>
            <a:r>
              <a:rPr lang="en-US" altLang="ja-JP" dirty="0"/>
              <a:t>Web</a:t>
            </a:r>
            <a:r>
              <a:rPr lang="ja-JP" altLang="en-US" dirty="0"/>
              <a:t>サーバのボトルネック</a:t>
            </a:r>
            <a:r>
              <a:rPr lang="ja-JP" altLang="en-US" dirty="0" smtClean="0"/>
              <a:t>削減</a:t>
            </a:r>
            <a:endParaRPr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pic>
        <p:nvPicPr>
          <p:cNvPr id="3" name="図 2"/>
          <p:cNvPicPr>
            <a:picLocks noChangeAspect="1"/>
          </p:cNvPicPr>
          <p:nvPr/>
        </p:nvPicPr>
        <p:blipFill>
          <a:blip r:embed="rId2"/>
          <a:stretch>
            <a:fillRect/>
          </a:stretch>
        </p:blipFill>
        <p:spPr>
          <a:xfrm>
            <a:off x="603257" y="1103779"/>
            <a:ext cx="8056111" cy="5474356"/>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9</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9492</TotalTime>
  <Words>3843</Words>
  <Application>Microsoft Office PowerPoint</Application>
  <PresentationFormat>画面に合わせる (4:3)</PresentationFormat>
  <Paragraphs>422</Paragraphs>
  <Slides>53</Slides>
  <Notes>15</Notes>
  <HiddenSlides>8</HiddenSlides>
  <MMClips>2</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53</vt:i4>
      </vt:variant>
    </vt:vector>
  </HeadingPairs>
  <TitlesOfParts>
    <vt:vector size="60" baseType="lpstr">
      <vt:lpstr>ＭＳ Ｐゴシック</vt:lpstr>
      <vt:lpstr>Arial</vt:lpstr>
      <vt:lpstr>Calibri</vt:lpstr>
      <vt:lpstr>Calibri Light</vt:lpstr>
      <vt:lpstr>Cambria Math</vt:lpstr>
      <vt:lpstr>Office テーマ</vt:lpstr>
      <vt:lpstr>Microsoft Word 文書</vt:lpstr>
      <vt:lpstr>異種Webサーバを対象とした応答速度に基づく ロードバランサの開発と評価</vt:lpstr>
      <vt:lpstr>研究背景</vt:lpstr>
      <vt:lpstr>関連研究</vt:lpstr>
      <vt:lpstr>研究動機</vt:lpstr>
      <vt:lpstr>研究課題</vt:lpstr>
      <vt:lpstr>研究目的</vt:lpstr>
      <vt:lpstr>提案方式図</vt:lpstr>
      <vt:lpstr>提案方式の処理手順</vt:lpstr>
      <vt:lpstr>RAILモデルについて</vt:lpstr>
      <vt:lpstr>[step:2]応答速度計測システム</vt:lpstr>
      <vt:lpstr>[step:3]評価付けシステム</vt:lpstr>
      <vt:lpstr>[step:4,5]重みづけと割り振り方法</vt:lpstr>
      <vt:lpstr>実装した割り振り方法</vt:lpstr>
      <vt:lpstr>実装した割り振り方法</vt:lpstr>
      <vt:lpstr>実験目的</vt:lpstr>
      <vt:lpstr>実験方法</vt:lpstr>
      <vt:lpstr>実験手順</vt:lpstr>
      <vt:lpstr>実験環境1</vt:lpstr>
      <vt:lpstr>実験環境2</vt:lpstr>
      <vt:lpstr>提案システム実験結果</vt:lpstr>
      <vt:lpstr>提案システム実験結果</vt:lpstr>
      <vt:lpstr>ラウンドロビン実験結果</vt:lpstr>
      <vt:lpstr>ラウンドロビン実験結果</vt:lpstr>
      <vt:lpstr>実験結果の比較</vt:lpstr>
      <vt:lpstr>今後の展望</vt:lpstr>
      <vt:lpstr>参考文献</vt:lpstr>
      <vt:lpstr>参考文献</vt:lpstr>
      <vt:lpstr>参考文献</vt:lpstr>
      <vt:lpstr>これまで行ってきた 研究で使う技術の調査や自作プログラムの説明、動作の説明、失敗した実験などは↓</vt:lpstr>
      <vt:lpstr>提案システムの動作の様子</vt:lpstr>
      <vt:lpstr>研究の独自性</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254</cp:revision>
  <cp:lastPrinted>2021-07-27T10:53:03Z</cp:lastPrinted>
  <dcterms:created xsi:type="dcterms:W3CDTF">2018-06-14T09:18:55Z</dcterms:created>
  <dcterms:modified xsi:type="dcterms:W3CDTF">2022-01-11T11:08:28Z</dcterms:modified>
</cp:coreProperties>
</file>